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Light" panose="020F03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Slab" pitchFamily="2" charset="0"/>
      <p:regular r:id="rId22"/>
      <p:bold r:id="rId23"/>
    </p:embeddedFont>
    <p:embeddedFont>
      <p:font typeface="Roboto Slab Light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>
      <p:cViewPr varScale="1">
        <p:scale>
          <a:sx n="121" d="100"/>
          <a:sy n="121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edb19a3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eedb19a3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8311eb62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8311eb62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e.board@apsva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https://williamsburg.apsva.us/gifted-services-williamsbu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xxDq-agzu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apsva.us/gifted-servi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943650" y="24289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5C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4A5C65"/>
                </a:solidFill>
                <a:latin typeface="Roboto Slab"/>
                <a:ea typeface="Roboto Slab"/>
                <a:cs typeface="Roboto Slab"/>
                <a:sym typeface="Roboto Slab"/>
              </a:rPr>
              <a:t>Williamsburg Middle School</a:t>
            </a:r>
            <a:endParaRPr b="1" i="1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Roboto Slab"/>
                <a:ea typeface="Roboto Slab"/>
                <a:cs typeface="Roboto Slab"/>
                <a:sym typeface="Roboto Slab"/>
              </a:rPr>
              <a:t>Gifted Services</a:t>
            </a:r>
            <a:endParaRPr b="1" i="1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Roboto Slab"/>
                <a:ea typeface="Roboto Slab"/>
                <a:cs typeface="Roboto Slab"/>
                <a:sym typeface="Roboto Slab"/>
              </a:rPr>
              <a:t>Overview</a:t>
            </a:r>
            <a:endParaRPr b="1" i="1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ctrTitle" idx="4294967295"/>
          </p:nvPr>
        </p:nvSpPr>
        <p:spPr>
          <a:xfrm>
            <a:off x="3049675" y="4859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B600"/>
                </a:solidFill>
              </a:rPr>
              <a:t>Hello!</a:t>
            </a:r>
            <a:endParaRPr sz="6000">
              <a:solidFill>
                <a:srgbClr val="FFB600"/>
              </a:solidFill>
            </a:endParaRPr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4294967295"/>
          </p:nvPr>
        </p:nvSpPr>
        <p:spPr>
          <a:xfrm>
            <a:off x="509600" y="171752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 am Kristie Board</a:t>
            </a:r>
            <a:endParaRPr sz="30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Educator at APS for 9 years (RTG, Classroom teacher,     and and Instructional Lead Teacher)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Educator in Virginia for 19 years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Prior APS Parent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Undergraduate and graduate degrees from JMU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Gifted Education certification from UVA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@kristie_board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97" name="Google Shape;3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124" y="708975"/>
            <a:ext cx="1870876" cy="33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>
            <a:spLocks noGrp="1"/>
          </p:cNvSpPr>
          <p:nvPr>
            <p:ph type="body" idx="1"/>
          </p:nvPr>
        </p:nvSpPr>
        <p:spPr>
          <a:xfrm>
            <a:off x="605650" y="1307300"/>
            <a:ext cx="8020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Gifted Services at Williamsburg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04" name="Google Shape;404;p17"/>
          <p:cNvSpPr txBox="1"/>
          <p:nvPr/>
        </p:nvSpPr>
        <p:spPr>
          <a:xfrm>
            <a:off x="1148575" y="1967900"/>
            <a:ext cx="70650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How are gifted services provided?</a:t>
            </a:r>
            <a:endParaRPr sz="17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700">
                <a:solidFill>
                  <a:schemeClr val="dk1"/>
                </a:solidFill>
              </a:rPr>
              <a:t>Identified students are grouped in clusters with other identified peers within the content area classrooms.</a:t>
            </a:r>
            <a:endParaRPr sz="17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700">
                <a:solidFill>
                  <a:schemeClr val="dk1"/>
                </a:solidFill>
              </a:rPr>
              <a:t>Classroom teachers provide differentiation for gifted learners within the classroom setting.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Teachers with gifted clusters have training in gifted education.</a:t>
            </a: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"/>
          <p:cNvSpPr txBox="1">
            <a:spLocks noGrp="1"/>
          </p:cNvSpPr>
          <p:nvPr>
            <p:ph type="body" idx="1"/>
          </p:nvPr>
        </p:nvSpPr>
        <p:spPr>
          <a:xfrm>
            <a:off x="605650" y="1307300"/>
            <a:ext cx="8020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Gifted Services at Williamsburg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11" name="Google Shape;411;p18"/>
          <p:cNvSpPr txBox="1"/>
          <p:nvPr/>
        </p:nvSpPr>
        <p:spPr>
          <a:xfrm>
            <a:off x="1148575" y="1967900"/>
            <a:ext cx="70650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My job, as the RTG  is to: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800">
                <a:solidFill>
                  <a:schemeClr val="dk1"/>
                </a:solidFill>
              </a:rPr>
              <a:t>s</a:t>
            </a:r>
            <a:r>
              <a:rPr lang="en" sz="1700">
                <a:solidFill>
                  <a:schemeClr val="dk1"/>
                </a:solidFill>
              </a:rPr>
              <a:t>upport and coach classroom teachers as they increase rigor and infuse critical and creative thinking for all learners</a:t>
            </a:r>
            <a:r>
              <a:rPr lang="en" sz="1900">
                <a:solidFill>
                  <a:schemeClr val="dk1"/>
                </a:solidFill>
              </a:rPr>
              <a:t>. </a:t>
            </a:r>
            <a:endParaRPr sz="19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700">
                <a:solidFill>
                  <a:schemeClr val="dk1"/>
                </a:solidFill>
              </a:rPr>
              <a:t>collaborate</a:t>
            </a:r>
            <a:r>
              <a:rPr lang="en" sz="1700" i="1">
                <a:solidFill>
                  <a:schemeClr val="dk1"/>
                </a:solidFill>
              </a:rPr>
              <a:t> </a:t>
            </a:r>
            <a:r>
              <a:rPr lang="en" sz="1700">
                <a:solidFill>
                  <a:schemeClr val="dk1"/>
                </a:solidFill>
              </a:rPr>
              <a:t>with grade-level teams to plan and/or implement advanced content/ differentiated instruction.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maintain the gifted services website: includes resources and monthly newsletter for parents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support you and your child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Slab"/>
                <a:ea typeface="Roboto Slab"/>
                <a:cs typeface="Roboto Slab"/>
                <a:sym typeface="Roboto Slab"/>
              </a:rPr>
              <a:t>Screening, Referral, &amp; Identification Process</a:t>
            </a:r>
            <a:endParaRPr sz="24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2939475" y="248200"/>
            <a:ext cx="5292300" cy="4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RTG, I also manage the screening, referral and identification process. 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Specifics about the testing process for this year will be shared during the </a:t>
            </a:r>
            <a:r>
              <a:rPr lang="en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Gifted Services Parent Information Session 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coming this fall.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16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gifted identification process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typically begins in the Spring, however the collection of documentation and learner observations takes place all year.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Referrals may be submitted by parents, teachers, students, and other staff members.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information, 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 the Identification page on our website.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/>
          <p:nvPr/>
        </p:nvSpPr>
        <p:spPr>
          <a:xfrm>
            <a:off x="4054525" y="1286800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A6BCC9"/>
              </a:buClr>
              <a:buSzPts val="1000"/>
              <a:buFont typeface="Roboto Slab Light"/>
              <a:buChar char="●"/>
            </a:pPr>
            <a:r>
              <a:rPr lang="en" sz="1000">
                <a:solidFill>
                  <a:srgbClr val="A6BCC9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  <a:endParaRPr sz="1000">
              <a:solidFill>
                <a:srgbClr val="A6BCC9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4294967295"/>
          </p:nvPr>
        </p:nvSpPr>
        <p:spPr>
          <a:xfrm>
            <a:off x="1229450" y="0"/>
            <a:ext cx="2181900" cy="3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800" b="1">
                <a:solidFill>
                  <a:srgbClr val="02BDC7"/>
                </a:solidFill>
                <a:latin typeface="Roboto Slab"/>
                <a:ea typeface="Roboto Slab"/>
                <a:cs typeface="Roboto Slab"/>
                <a:sym typeface="Roboto Slab"/>
              </a:rPr>
              <a:t>I am here to support you and your child!</a:t>
            </a:r>
            <a:endParaRPr sz="2800" b="1">
              <a:solidFill>
                <a:srgbClr val="02BDC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26" name="Google Shape;426;p20"/>
          <p:cNvSpPr txBox="1"/>
          <p:nvPr/>
        </p:nvSpPr>
        <p:spPr>
          <a:xfrm>
            <a:off x="3958275" y="747925"/>
            <a:ext cx="46488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300"/>
              <a:buFont typeface="Lato Light"/>
              <a:buChar char="●"/>
            </a:pPr>
            <a:r>
              <a:rPr lang="en" sz="2300" b="1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Email: </a:t>
            </a:r>
            <a:r>
              <a:rPr lang="en" sz="23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kristie.board@apsva.us</a:t>
            </a:r>
            <a:endParaRPr sz="23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300"/>
              <a:buFont typeface="Lato"/>
              <a:buChar char="●"/>
            </a:pPr>
            <a:r>
              <a:rPr lang="en" sz="2300" b="1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Website: </a:t>
            </a:r>
            <a:r>
              <a:rPr lang="en" sz="23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https://williamsburg.apsva.us/gifted-services-williamsburg/</a:t>
            </a:r>
            <a:endParaRPr sz="23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300"/>
              <a:buFont typeface="Lato"/>
              <a:buChar char="●"/>
            </a:pPr>
            <a:r>
              <a:rPr lang="en" sz="2300" b="1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Twitter: @kristie_board</a:t>
            </a:r>
            <a:endParaRPr sz="23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27" name="Google Shape;427;p20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8900" y="2371650"/>
            <a:ext cx="2255700" cy="22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"/>
          <p:cNvSpPr txBox="1">
            <a:spLocks noGrp="1"/>
          </p:cNvSpPr>
          <p:nvPr>
            <p:ph type="body" idx="4294967295"/>
          </p:nvPr>
        </p:nvSpPr>
        <p:spPr>
          <a:xfrm>
            <a:off x="1229450" y="0"/>
            <a:ext cx="2181900" cy="3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800" b="1">
                <a:solidFill>
                  <a:srgbClr val="02BDC7"/>
                </a:solidFill>
                <a:latin typeface="Roboto Slab"/>
                <a:ea typeface="Roboto Slab"/>
                <a:cs typeface="Roboto Slab"/>
                <a:sym typeface="Roboto Slab"/>
              </a:rPr>
              <a:t>APS Gifted Resources</a:t>
            </a:r>
            <a:endParaRPr sz="2800" b="1">
              <a:solidFill>
                <a:srgbClr val="02BDC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3" name="Google Shape;433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34" name="Google Shape;434;p21"/>
          <p:cNvSpPr txBox="1"/>
          <p:nvPr/>
        </p:nvSpPr>
        <p:spPr>
          <a:xfrm>
            <a:off x="3411350" y="1323275"/>
            <a:ext cx="46488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300"/>
              <a:buFont typeface="Lato Light"/>
              <a:buChar char="●"/>
            </a:pPr>
            <a:r>
              <a:rPr lang="en" sz="2300" b="1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Parent Academy Site: </a:t>
            </a:r>
            <a:r>
              <a:rPr lang="en" sz="20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 of Gifted Services video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300"/>
              <a:buFont typeface="Lato Light"/>
              <a:buChar char="●"/>
            </a:pPr>
            <a:r>
              <a:rPr lang="en" sz="23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https://www.apsva.us/gifted-services/</a:t>
            </a:r>
            <a:endParaRPr sz="23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300"/>
              <a:buFont typeface="Lato"/>
              <a:buChar char="●"/>
            </a:pPr>
            <a:r>
              <a:rPr lang="en" sz="2300" b="1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Twitter: @APSGifted</a:t>
            </a:r>
            <a:endParaRPr sz="23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Macintosh PowerPoint</Application>
  <PresentationFormat>On-screen Show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Lato Light</vt:lpstr>
      <vt:lpstr>Roboto</vt:lpstr>
      <vt:lpstr>Roboto Slab</vt:lpstr>
      <vt:lpstr>Arial</vt:lpstr>
      <vt:lpstr>Lato</vt:lpstr>
      <vt:lpstr>Roboto Slab Light</vt:lpstr>
      <vt:lpstr>Kent template</vt:lpstr>
      <vt:lpstr> Williamsburg Middle School Gifted Services Overview</vt:lpstr>
      <vt:lpstr>Hello!</vt:lpstr>
      <vt:lpstr>PowerPoint Presentation</vt:lpstr>
      <vt:lpstr>PowerPoint Presentation</vt:lpstr>
      <vt:lpstr>Screening, Referral, &amp; Identification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Williamsburg Middle School Gifted Services Overview</dc:title>
  <cp:lastModifiedBy>Board, Kristie</cp:lastModifiedBy>
  <cp:revision>1</cp:revision>
  <dcterms:modified xsi:type="dcterms:W3CDTF">2022-09-13T17:00:14Z</dcterms:modified>
</cp:coreProperties>
</file>